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8"/>
  </p:notesMasterIdLst>
  <p:handoutMasterIdLst>
    <p:handoutMasterId r:id="rId19"/>
  </p:handoutMasterIdLst>
  <p:sldIdLst>
    <p:sldId id="1487" r:id="rId5"/>
    <p:sldId id="1553" r:id="rId6"/>
    <p:sldId id="1556" r:id="rId7"/>
    <p:sldId id="1557" r:id="rId8"/>
    <p:sldId id="1558" r:id="rId9"/>
    <p:sldId id="1559" r:id="rId10"/>
    <p:sldId id="1560" r:id="rId11"/>
    <p:sldId id="1561" r:id="rId12"/>
    <p:sldId id="1548" r:id="rId13"/>
    <p:sldId id="1562" r:id="rId14"/>
    <p:sldId id="1549" r:id="rId15"/>
    <p:sldId id="1522" r:id="rId16"/>
    <p:sldId id="1523" r:id="rId1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6"/>
            <p14:sldId id="1557"/>
            <p14:sldId id="1558"/>
            <p14:sldId id="1559"/>
            <p14:sldId id="1560"/>
            <p14:sldId id="1561"/>
            <p14:sldId id="1548"/>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986" autoAdjust="0"/>
  </p:normalViewPr>
  <p:slideViewPr>
    <p:cSldViewPr>
      <p:cViewPr varScale="1">
        <p:scale>
          <a:sx n="76" d="100"/>
          <a:sy n="76" d="100"/>
        </p:scale>
        <p:origin x="1896" y="9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2794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1" i="0" kern="1200" dirty="0" err="1">
                <a:solidFill>
                  <a:schemeClr val="tx1"/>
                </a:solidFill>
                <a:effectLst/>
                <a:latin typeface="Segoe UI Light" pitchFamily="34" charset="0"/>
                <a:ea typeface="+mn-ea"/>
                <a:cs typeface="+mn-cs"/>
              </a:rPr>
              <a:t>getListItems</a:t>
            </a:r>
            <a:r>
              <a:rPr lang="en-US" sz="900" b="0" i="0" kern="1200" dirty="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65434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3078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46645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9315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Exercise 3: Basic CRUD operations with no framework</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59759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3/10/2017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3/10/2017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Working with SharePoint Content</a:t>
            </a:r>
          </a:p>
        </p:txBody>
      </p:sp>
      <p:sp>
        <p:nvSpPr>
          <p:cNvPr id="6" name="Text Placeholder 5"/>
          <p:cNvSpPr>
            <a:spLocks noGrp="1"/>
          </p:cNvSpPr>
          <p:nvPr>
            <p:ph type="body" sz="quarter" idx="14"/>
          </p:nvPr>
        </p:nvSpPr>
        <p:spPr/>
        <p:txBody>
          <a:bodyPr/>
          <a:lstStyle/>
          <a:p>
            <a:pPr lvl="0"/>
            <a:r>
              <a:rPr lang="en-US" dirty="0"/>
              <a:t>Basic CRUD with no framework</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Digest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List Item Entity Type Names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Read, Create, Update, and Delete list items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41459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2" name="Group 11"/>
          <p:cNvGrpSpPr/>
          <p:nvPr/>
        </p:nvGrpSpPr>
        <p:grpSpPr>
          <a:xfrm>
            <a:off x="2401845" y="2345134"/>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List Item Entity Type Names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209230"/>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Read, Create, Update, and Delete list items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073326"/>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44802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55947"/>
          </a:xfrm>
        </p:spPr>
        <p:txBody>
          <a:bodyPr/>
          <a:lstStyle/>
          <a:p>
            <a:r>
              <a:rPr lang="en-US" sz="3200" dirty="0"/>
              <a:t>To Create and Update list items you must specify the item type in the request body</a:t>
            </a:r>
          </a:p>
          <a:p>
            <a:r>
              <a:rPr lang="en-US" sz="3200" dirty="0"/>
              <a:t>To get a List Item Entity Type, return the property for the list </a:t>
            </a:r>
            <a:r>
              <a:rPr lang="en-US" altLang="zh-CN" sz="3200" dirty="0"/>
              <a:t>of </a:t>
            </a:r>
            <a:r>
              <a:rPr lang="en-US" sz="3200" dirty="0"/>
              <a:t>_</a:t>
            </a:r>
            <a:r>
              <a:rPr lang="en-US" sz="3200" dirty="0" err="1"/>
              <a:t>listName</a:t>
            </a:r>
            <a:r>
              <a:rPr lang="en-US" sz="3200" dirty="0"/>
              <a:t>, then parse the </a:t>
            </a:r>
            <a:r>
              <a:rPr lang="en-US" sz="3200" dirty="0" err="1"/>
              <a:t>ListItemEntityTypeFullName</a:t>
            </a:r>
            <a:r>
              <a:rPr lang="en-US" sz="3200" dirty="0"/>
              <a:t> value</a:t>
            </a:r>
          </a:p>
        </p:txBody>
      </p:sp>
      <p:sp>
        <p:nvSpPr>
          <p:cNvPr id="3" name="Title 2"/>
          <p:cNvSpPr>
            <a:spLocks noGrp="1"/>
          </p:cNvSpPr>
          <p:nvPr>
            <p:ph type="title"/>
          </p:nvPr>
        </p:nvSpPr>
        <p:spPr/>
        <p:txBody>
          <a:bodyPr/>
          <a:lstStyle/>
          <a:p>
            <a:r>
              <a:rPr lang="en-US" dirty="0"/>
              <a:t>List Item Entity Type Name</a:t>
            </a:r>
          </a:p>
        </p:txBody>
      </p:sp>
      <p:sp>
        <p:nvSpPr>
          <p:cNvPr id="5" name="TextBox 4"/>
          <p:cNvSpPr txBox="1"/>
          <p:nvPr/>
        </p:nvSpPr>
        <p:spPr>
          <a:xfrm>
            <a:off x="510133" y="3137222"/>
            <a:ext cx="11416209" cy="3527119"/>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getListItemEntityTypeFullName</a:t>
            </a:r>
            <a:r>
              <a:rPr lang="en-US" sz="1400" dirty="0">
                <a:solidFill>
                  <a:srgbClr val="000000"/>
                </a:solidFill>
                <a:latin typeface="Consolas" panose="020B0609020204030204" pitchFamily="49" charset="0"/>
              </a:rPr>
              <a:t>(context: </a:t>
            </a:r>
            <a:r>
              <a:rPr lang="en-US" sz="1400" dirty="0" err="1">
                <a:solidFill>
                  <a:srgbClr val="000000"/>
                </a:solidFill>
                <a:latin typeface="Consolas" panose="020B0609020204030204" pitchFamily="49" charset="0"/>
              </a:rPr>
              <a:t>IWebPartContext</a:t>
            </a:r>
            <a:r>
              <a:rPr lang="en-US" sz="1400" dirty="0">
                <a:solidFill>
                  <a:srgbClr val="000000"/>
                </a:solidFill>
                <a:latin typeface="Consolas" panose="020B0609020204030204" pitchFamily="49" charset="0"/>
              </a:rPr>
              <a:t>):Promise&lt;string&gt;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Promise.resolve</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context.spHttpClient.get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a:t>
            </a:r>
            <a:r>
              <a:rPr lang="en-US" sz="1400" dirty="0">
                <a:solidFill>
                  <a:schemeClr val="bg2">
                    <a:lumMod val="10000"/>
                  </a:schemeClr>
                </a:solidFill>
                <a:latin typeface="Consolas" panose="020B0609020204030204" pitchFamily="49" charset="0"/>
              </a:rPr>
              <a:t>, SPHttpClientConfigurations.v1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.then((response: Response)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.then((value)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000000"/>
                </a:solidFill>
                <a:latin typeface="Consolas" panose="020B0609020204030204" pitchFamily="49" charset="0"/>
              </a:rPr>
              <a:t> = value["</a:t>
            </a:r>
            <a:r>
              <a:rPr lang="en-US" sz="1400" dirty="0" err="1">
                <a:solidFill>
                  <a:srgbClr val="000000"/>
                </a:solidFill>
                <a:latin typeface="Consolas" panose="020B0609020204030204" pitchFamily="49" charset="0"/>
              </a:rPr>
              <a:t>ListItemEntityTypeFullName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value[</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6535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1046440"/>
          </a:xfrm>
        </p:spPr>
        <p:txBody>
          <a:bodyPr/>
          <a:lstStyle/>
          <a:p>
            <a:r>
              <a:rPr lang="en-US" sz="2800" dirty="0"/>
              <a:t>Create an interface for the list items</a:t>
            </a:r>
          </a:p>
          <a:p>
            <a:r>
              <a:rPr lang="en-US" sz="2800" dirty="0"/>
              <a:t>Use the SharePoint context </a:t>
            </a:r>
            <a:r>
              <a:rPr lang="en-US" sz="2800" dirty="0" err="1"/>
              <a:t>SPHttpClient</a:t>
            </a:r>
            <a:r>
              <a:rPr lang="en-US" sz="2800" dirty="0"/>
              <a:t> to call SharePoint REST APIs</a:t>
            </a:r>
            <a:endParaRPr lang="en-US" dirty="0"/>
          </a:p>
        </p:txBody>
      </p:sp>
      <p:sp>
        <p:nvSpPr>
          <p:cNvPr id="3" name="Title 2"/>
          <p:cNvSpPr>
            <a:spLocks noGrp="1"/>
          </p:cNvSpPr>
          <p:nvPr>
            <p:ph type="title"/>
          </p:nvPr>
        </p:nvSpPr>
        <p:spPr/>
        <p:txBody>
          <a:bodyPr/>
          <a:lstStyle/>
          <a:p>
            <a:r>
              <a:rPr lang="en-US" dirty="0"/>
              <a:t>Reading list items</a:t>
            </a:r>
          </a:p>
        </p:txBody>
      </p:sp>
      <p:sp>
        <p:nvSpPr>
          <p:cNvPr id="5" name="TextBox 4"/>
          <p:cNvSpPr txBox="1"/>
          <p:nvPr/>
        </p:nvSpPr>
        <p:spPr>
          <a:xfrm>
            <a:off x="471766" y="2259290"/>
            <a:ext cx="11690072" cy="4450449"/>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export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interface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Id: </a:t>
            </a:r>
            <a:r>
              <a:rPr lang="en-US" sz="1400" dirty="0">
                <a:solidFill>
                  <a:srgbClr val="0000FF"/>
                </a:solidFill>
                <a:latin typeface="Consolas" panose="020B0609020204030204" pitchFamily="49" charset="0"/>
              </a:rPr>
              <a:t>number</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Title: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getListItems</a:t>
            </a:r>
            <a:r>
              <a:rPr lang="en-US" sz="1400" dirty="0">
                <a:solidFill>
                  <a:srgbClr val="000000"/>
                </a:solidFill>
                <a:latin typeface="Consolas" panose="020B0609020204030204" pitchFamily="49" charset="0"/>
              </a:rPr>
              <a:t>(): Promise&lt;</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.context.spHttpClient.get</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}')/items?$select=</a:t>
            </a:r>
            <a:r>
              <a:rPr lang="en-US" sz="1400" dirty="0" err="1">
                <a:solidFill>
                  <a:srgbClr val="A31515"/>
                </a:solidFill>
                <a:latin typeface="Consolas" panose="020B0609020204030204" pitchFamily="49" charset="0"/>
              </a:rPr>
              <a:t>Id,Title</a:t>
            </a:r>
            <a:r>
              <a:rPr lang="en-US" sz="1400" dirty="0">
                <a:solidFill>
                  <a:srgbClr val="A31515"/>
                </a:solidFill>
                <a:latin typeface="Consolas" panose="020B0609020204030204" pitchFamily="49" charset="0"/>
              </a:rPr>
              <a:t>`</a:t>
            </a:r>
            <a:r>
              <a:rPr lang="en-US" sz="1400" dirty="0">
                <a:solidFill>
                  <a:schemeClr val="bg2">
                    <a:lumMod val="10000"/>
                  </a:schemeClr>
                </a:solidFill>
                <a:latin typeface="Consolas" panose="020B0609020204030204" pitchFamily="49" charset="0"/>
              </a:rPr>
              <a:t>, </a:t>
            </a:r>
            <a:r>
              <a:rPr lang="en-US" sz="1400" dirty="0">
                <a:solidFill>
                  <a:srgbClr val="000000"/>
                </a:solidFill>
                <a:latin typeface="Consolas" panose="020B0609020204030204" pitchFamily="49" charset="0"/>
              </a:rPr>
              <a:t>SPHttpClient.configurations.v1</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.then((response: Response): Promise&lt;any&gt;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.then((data: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  =&gt;{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showSuccess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`Successfully loaded ${</a:t>
            </a:r>
            <a:r>
              <a:rPr lang="en-US" sz="1400" dirty="0" err="1">
                <a:solidFill>
                  <a:srgbClr val="000000"/>
                </a:solidFill>
                <a:latin typeface="Consolas" panose="020B0609020204030204" pitchFamily="49" charset="0"/>
              </a:rPr>
              <a:t>data.value.length</a:t>
            </a:r>
            <a:r>
              <a:rPr lang="en-US" sz="1400" dirty="0">
                <a:solidFill>
                  <a:srgbClr val="A31515"/>
                </a:solidFill>
                <a:latin typeface="Consolas" panose="020B0609020204030204" pitchFamily="49" charset="0"/>
              </a:rPr>
              <a:t>} items`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data.value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(error: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showError</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`Loading all items failed with error: ${</a:t>
            </a:r>
            <a:r>
              <a:rPr lang="en-US" sz="1400" dirty="0">
                <a:solidFill>
                  <a:srgbClr val="000000"/>
                </a:solidFill>
                <a:latin typeface="Consolas" panose="020B0609020204030204" pitchFamily="49" charset="0"/>
              </a:rPr>
              <a:t>error</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Promise&lt;</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[]&gt;;</a:t>
            </a:r>
          </a:p>
          <a:p>
            <a:r>
              <a:rPr lang="en-US" sz="1400" dirty="0">
                <a:solidFill>
                  <a:srgbClr val="000000"/>
                </a:solidFill>
                <a:latin typeface="Consolas" panose="020B0609020204030204" pitchFamily="49" charset="0"/>
              </a:rPr>
              <a:t>  }</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30437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597634"/>
          </a:xfrm>
        </p:spPr>
        <p:txBody>
          <a:bodyPr/>
          <a:lstStyle/>
          <a:p>
            <a:r>
              <a:rPr lang="en-US" sz="2800" dirty="0"/>
              <a:t>Add the List Item Entity Type to the @</a:t>
            </a:r>
            <a:r>
              <a:rPr lang="en-US" sz="2800" dirty="0" err="1"/>
              <a:t>odata.type</a:t>
            </a:r>
            <a:r>
              <a:rPr lang="en-US" sz="2800" dirty="0"/>
              <a:t> in the request body</a:t>
            </a:r>
          </a:p>
          <a:p>
            <a:r>
              <a:rPr lang="en-US" sz="2800" dirty="0"/>
              <a:t>Use the SharePoint Context </a:t>
            </a:r>
            <a:r>
              <a:rPr lang="en-US" sz="2800" dirty="0" err="1"/>
              <a:t>SPHttpClient</a:t>
            </a:r>
            <a:r>
              <a:rPr lang="en-US" sz="2800" dirty="0"/>
              <a:t> to call the SharePoint REST API</a:t>
            </a:r>
          </a:p>
        </p:txBody>
      </p:sp>
      <p:sp>
        <p:nvSpPr>
          <p:cNvPr id="3" name="Title 2"/>
          <p:cNvSpPr>
            <a:spLocks noGrp="1"/>
          </p:cNvSpPr>
          <p:nvPr>
            <p:ph type="title"/>
          </p:nvPr>
        </p:nvSpPr>
        <p:spPr/>
        <p:txBody>
          <a:bodyPr/>
          <a:lstStyle/>
          <a:p>
            <a:r>
              <a:rPr lang="en-US" dirty="0"/>
              <a:t>Creating list items</a:t>
            </a:r>
          </a:p>
        </p:txBody>
      </p:sp>
      <p:sp>
        <p:nvSpPr>
          <p:cNvPr id="5" name="Rectangle 4"/>
          <p:cNvSpPr/>
          <p:nvPr/>
        </p:nvSpPr>
        <p:spPr>
          <a:xfrm>
            <a:off x="5786189" y="1120998"/>
            <a:ext cx="6465371" cy="4832092"/>
          </a:xfrm>
          <a:prstGeom prst="rect">
            <a:avLst/>
          </a:prstGeom>
        </p:spPr>
        <p:txBody>
          <a:bodyPr wrap="square">
            <a:spAutoFit/>
          </a:bodyPr>
          <a:lstStyle/>
          <a:p>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JSON.parse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odata.type</a:t>
            </a:r>
            <a:r>
              <a:rPr lang="en-US" sz="1400" dirty="0">
                <a:solidFill>
                  <a:srgbClr val="A31515"/>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"Title": "${</a:t>
            </a:r>
            <a:r>
              <a:rPr lang="en-US" sz="1400" dirty="0">
                <a:solidFill>
                  <a:srgbClr val="000000"/>
                </a:solidFill>
                <a:latin typeface="Consolas" panose="020B0609020204030204" pitchFamily="49" charset="0"/>
              </a:rPr>
              <a:t>title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.context.spHttpClient.post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a:t>
            </a:r>
          </a:p>
          <a:p>
            <a:r>
              <a:rPr lang="en-US" sz="1400" dirty="0">
                <a:solidFill>
                  <a:srgbClr val="A31515"/>
                </a:solidFill>
                <a:latin typeface="Consolas" panose="020B0609020204030204" pitchFamily="49" charset="0"/>
              </a:rPr>
              <a:t>   /items?$expand=</a:t>
            </a:r>
            <a:r>
              <a:rPr lang="en-US" sz="1400" dirty="0" err="1">
                <a:solidFill>
                  <a:srgbClr val="A31515"/>
                </a:solidFill>
                <a:latin typeface="Consolas" panose="020B0609020204030204" pitchFamily="49" charset="0"/>
              </a:rPr>
              <a:t>ListItemAllFields</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SPHttpClient.configurations.v1,</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body: </a:t>
            </a:r>
            <a:r>
              <a:rPr lang="en-US" sz="1400" dirty="0" err="1">
                <a:solidFill>
                  <a:srgbClr val="000000"/>
                </a:solidFill>
                <a:latin typeface="Consolas" panose="020B0609020204030204" pitchFamily="49" charset="0"/>
              </a:rPr>
              <a:t>JSON.stringify</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headers: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"content-type"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.then((response: </a:t>
            </a:r>
            <a:r>
              <a:rPr lang="en-US" sz="1400" dirty="0" err="1">
                <a:solidFill>
                  <a:srgbClr val="000000"/>
                </a:solidFill>
                <a:latin typeface="Consolas" panose="020B0609020204030204" pitchFamily="49" charset="0"/>
              </a:rPr>
              <a:t>SPHttpClientResponse</a:t>
            </a:r>
            <a:r>
              <a:rPr lang="en-US" sz="1400" dirty="0">
                <a:solidFill>
                  <a:srgbClr val="000000"/>
                </a:solidFill>
                <a:latin typeface="Consolas" panose="020B0609020204030204" pitchFamily="49" charset="0"/>
              </a:rPr>
              <a:t>): Promise&lt;</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&gt;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33145213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597634"/>
          </a:xfrm>
        </p:spPr>
        <p:txBody>
          <a:bodyPr/>
          <a:lstStyle/>
          <a:p>
            <a:r>
              <a:rPr lang="en-US" sz="2800" dirty="0"/>
              <a:t>Add the List Item Entity Type to the @</a:t>
            </a:r>
            <a:r>
              <a:rPr lang="en-US" sz="2800" dirty="0" err="1"/>
              <a:t>odata.type</a:t>
            </a:r>
            <a:r>
              <a:rPr lang="en-US" sz="2800" dirty="0"/>
              <a:t> in the request body</a:t>
            </a:r>
          </a:p>
          <a:p>
            <a:r>
              <a:rPr lang="en-US" sz="2800" dirty="0"/>
              <a:t>Use the SharePoint Context </a:t>
            </a:r>
            <a:r>
              <a:rPr lang="en-US" sz="2800" dirty="0" err="1"/>
              <a:t>SPHttpClient</a:t>
            </a:r>
            <a:r>
              <a:rPr lang="en-US" sz="2800" dirty="0"/>
              <a:t> to call the SharePoint REST API</a:t>
            </a:r>
          </a:p>
        </p:txBody>
      </p:sp>
      <p:sp>
        <p:nvSpPr>
          <p:cNvPr id="3" name="Title 2"/>
          <p:cNvSpPr>
            <a:spLocks noGrp="1"/>
          </p:cNvSpPr>
          <p:nvPr>
            <p:ph type="title"/>
          </p:nvPr>
        </p:nvSpPr>
        <p:spPr/>
        <p:txBody>
          <a:bodyPr/>
          <a:lstStyle/>
          <a:p>
            <a:r>
              <a:rPr lang="en-US" dirty="0"/>
              <a:t>Updating list items</a:t>
            </a:r>
          </a:p>
        </p:txBody>
      </p:sp>
      <p:sp>
        <p:nvSpPr>
          <p:cNvPr id="5" name="Rectangle 4"/>
          <p:cNvSpPr/>
          <p:nvPr/>
        </p:nvSpPr>
        <p:spPr>
          <a:xfrm>
            <a:off x="5138117" y="1120998"/>
            <a:ext cx="7113443" cy="5262979"/>
          </a:xfrm>
          <a:prstGeom prst="rect">
            <a:avLst/>
          </a:prstGeom>
        </p:spPr>
        <p:txBody>
          <a:bodyPr wrap="square">
            <a:spAutoFit/>
          </a:bodyPr>
          <a:lstStyle/>
          <a:p>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JSON.parse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odata.type</a:t>
            </a:r>
            <a:r>
              <a:rPr lang="en-US" sz="1400" dirty="0">
                <a:solidFill>
                  <a:srgbClr val="A31515"/>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"Title": "${</a:t>
            </a:r>
            <a:r>
              <a:rPr lang="en-US" sz="1400" dirty="0">
                <a:solidFill>
                  <a:srgbClr val="000000"/>
                </a:solidFill>
                <a:latin typeface="Consolas" panose="020B0609020204030204" pitchFamily="49" charset="0"/>
              </a:rPr>
              <a:t>title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.context.spHttpClient.post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}')/items(${</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SPHttpClient.configurations.v1,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body: </a:t>
            </a:r>
            <a:r>
              <a:rPr lang="en-US" sz="1400" dirty="0" err="1">
                <a:solidFill>
                  <a:srgbClr val="000000"/>
                </a:solidFill>
                <a:latin typeface="Consolas" panose="020B0609020204030204" pitchFamily="49" charset="0"/>
              </a:rPr>
              <a:t>JSON.stringify</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headers: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"IF-MATCH"</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X-HTTP-Method"</a:t>
            </a:r>
            <a:r>
              <a:rPr lang="en-US" sz="1400" dirty="0" err="1">
                <a:solidFill>
                  <a:srgbClr val="000000"/>
                </a:solidFill>
                <a:latin typeface="Consolas" panose="020B0609020204030204" pitchFamily="49" charset="0"/>
              </a:rPr>
              <a:t>:</a:t>
            </a:r>
            <a:r>
              <a:rPr lang="en-US" sz="1400" dirty="0" err="1">
                <a:solidFill>
                  <a:srgbClr val="A31515"/>
                </a:solidFill>
                <a:latin typeface="Consolas" panose="020B0609020204030204" pitchFamily="49" charset="0"/>
              </a:rPr>
              <a:t>"MERGE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"content-type"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.then((response: </a:t>
            </a:r>
            <a:r>
              <a:rPr lang="en-US" sz="1400" dirty="0" err="1">
                <a:solidFill>
                  <a:srgbClr val="000000"/>
                </a:solidFill>
                <a:latin typeface="Consolas" panose="020B0609020204030204" pitchFamily="49" charset="0"/>
              </a:rPr>
              <a:t>SPHttpClientResponse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showSuccess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`Item with ID: ${</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 successfully updated`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(error: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showError</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`Error updating item: + ${</a:t>
            </a:r>
            <a:r>
              <a:rPr lang="en-US" sz="1400" dirty="0">
                <a:solidFill>
                  <a:srgbClr val="000000"/>
                </a:solidFill>
                <a:latin typeface="Consolas" panose="020B0609020204030204" pitchFamily="49" charset="0"/>
              </a:rPr>
              <a:t>error</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15616480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597634"/>
          </a:xfrm>
        </p:spPr>
        <p:txBody>
          <a:bodyPr/>
          <a:lstStyle/>
          <a:p>
            <a:r>
              <a:rPr lang="en-US" sz="2800" dirty="0"/>
              <a:t>Add the List Item Entity Type to the @</a:t>
            </a:r>
            <a:r>
              <a:rPr lang="en-US" sz="2800" dirty="0" err="1"/>
              <a:t>odata.type</a:t>
            </a:r>
            <a:r>
              <a:rPr lang="en-US" sz="2800" dirty="0"/>
              <a:t> in the request body</a:t>
            </a:r>
          </a:p>
          <a:p>
            <a:r>
              <a:rPr lang="en-US" sz="2800" dirty="0"/>
              <a:t>Use the SharePoint Context </a:t>
            </a:r>
            <a:r>
              <a:rPr lang="en-US" sz="2800" dirty="0" err="1"/>
              <a:t>SPHttpClient</a:t>
            </a:r>
            <a:r>
              <a:rPr lang="en-US" sz="2800" dirty="0"/>
              <a:t> to call the SharePoint REST API</a:t>
            </a:r>
          </a:p>
        </p:txBody>
      </p:sp>
      <p:sp>
        <p:nvSpPr>
          <p:cNvPr id="3" name="Title 2"/>
          <p:cNvSpPr>
            <a:spLocks noGrp="1"/>
          </p:cNvSpPr>
          <p:nvPr>
            <p:ph type="title"/>
          </p:nvPr>
        </p:nvSpPr>
        <p:spPr/>
        <p:txBody>
          <a:bodyPr/>
          <a:lstStyle/>
          <a:p>
            <a:r>
              <a:rPr lang="en-US" dirty="0"/>
              <a:t>Deleting list items</a:t>
            </a:r>
          </a:p>
        </p:txBody>
      </p:sp>
      <p:sp>
        <p:nvSpPr>
          <p:cNvPr id="5" name="Rectangle 4"/>
          <p:cNvSpPr/>
          <p:nvPr/>
        </p:nvSpPr>
        <p:spPr>
          <a:xfrm>
            <a:off x="5138117" y="1120998"/>
            <a:ext cx="7113443" cy="4185761"/>
          </a:xfrm>
          <a:prstGeom prst="rect">
            <a:avLst/>
          </a:prstGeom>
        </p:spPr>
        <p:txBody>
          <a:bodyPr wrap="square">
            <a:spAutoFit/>
          </a:bodyPr>
          <a:lstStyle/>
          <a:p>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.context.spHttpClient.post</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}')/items(${</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SPHttpClient.configurations.v1,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headers: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"IF-MATCH"</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X-HTTP-Method"</a:t>
            </a:r>
            <a:r>
              <a:rPr lang="en-US" sz="1400" dirty="0" err="1">
                <a:solidFill>
                  <a:srgbClr val="000000"/>
                </a:solidFill>
                <a:latin typeface="Consolas" panose="020B0609020204030204" pitchFamily="49" charset="0"/>
              </a:rPr>
              <a:t>:</a:t>
            </a:r>
            <a:r>
              <a:rPr lang="en-US" sz="1400" dirty="0" err="1">
                <a:solidFill>
                  <a:srgbClr val="A31515"/>
                </a:solidFill>
                <a:latin typeface="Consolas" panose="020B0609020204030204" pitchFamily="49" charset="0"/>
              </a:rPr>
              <a:t>"DELETE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"content-type"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.then((response: </a:t>
            </a:r>
            <a:r>
              <a:rPr lang="en-US" sz="1400" dirty="0" err="1">
                <a:solidFill>
                  <a:srgbClr val="000000"/>
                </a:solidFill>
                <a:latin typeface="Consolas" panose="020B0609020204030204" pitchFamily="49" charset="0"/>
              </a:rPr>
              <a:t>SPHttpClientResponse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ContainerNode.parentNode.removeChild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ContainerNode</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showSuccess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`Item with ID: ${</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 successfully deleted`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(error: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showError</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`Error deleting item: ${</a:t>
            </a:r>
            <a:r>
              <a:rPr lang="en-US" sz="1400" dirty="0">
                <a:solidFill>
                  <a:srgbClr val="000000"/>
                </a:solidFill>
                <a:latin typeface="Consolas" panose="020B0609020204030204" pitchFamily="49" charset="0"/>
              </a:rPr>
              <a:t>error</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solidFill>
                <a:srgbClr val="0000FF"/>
              </a:solidFill>
              <a:latin typeface="Consolas" panose="020B0609020204030204" pitchFamily="49" charset="0"/>
            </a:endParaRPr>
          </a:p>
          <a:p>
            <a:endParaRPr lang="en-US" sz="1400"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200719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Important patterns to follow</a:t>
            </a:r>
            <a:endParaRPr lang="fi-FI" dirty="0"/>
          </a:p>
        </p:txBody>
      </p:sp>
      <p:grpSp>
        <p:nvGrpSpPr>
          <p:cNvPr id="4" name="Group 3"/>
          <p:cNvGrpSpPr/>
          <p:nvPr/>
        </p:nvGrpSpPr>
        <p:grpSpPr>
          <a:xfrm>
            <a:off x="817342" y="3425254"/>
            <a:ext cx="3384375" cy="2756316"/>
            <a:chOff x="6017576" y="1174439"/>
            <a:chExt cx="5486400" cy="2757425"/>
          </a:xfrm>
        </p:grpSpPr>
        <p:sp>
          <p:nvSpPr>
            <p:cNvPr id="5" name="Rectangle 5"/>
            <p:cNvSpPr/>
            <p:nvPr/>
          </p:nvSpPr>
          <p:spPr bwMode="auto">
            <a:xfrm>
              <a:off x="6017576" y="1174439"/>
              <a:ext cx="5486400" cy="2757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React</a:t>
              </a:r>
            </a:p>
            <a:p>
              <a:pPr marL="285750" indent="-285750">
                <a:buFont typeface="Wingdings" panose="05000000000000000000" pitchFamily="2" charset="2"/>
                <a:buChar char="Ø"/>
              </a:pPr>
              <a:r>
                <a:rPr lang="en-US" sz="1400" dirty="0"/>
                <a:t>Use Office UI Fabric React components</a:t>
              </a:r>
            </a:p>
            <a:p>
              <a:pPr marL="285750" indent="-285750">
                <a:buFont typeface="Wingdings" panose="05000000000000000000" pitchFamily="2" charset="2"/>
                <a:buChar char="Ø"/>
              </a:pPr>
              <a:r>
                <a:rPr lang="en-US" sz="1400" dirty="0"/>
                <a:t>Use state to keep track of Web Part status and data</a:t>
              </a:r>
            </a:p>
            <a:p>
              <a:pPr marL="285750" indent="-285750">
                <a:buFont typeface="Wingdings" panose="05000000000000000000" pitchFamily="2" charset="2"/>
                <a:buChar char="Ø"/>
              </a:pPr>
              <a:r>
                <a:rPr lang="en-US" sz="1400" dirty="0"/>
                <a:t>Use the web part's </a:t>
              </a:r>
              <a:r>
                <a:rPr lang="en-US" sz="1400" dirty="0" err="1"/>
                <a:t>HttpClient</a:t>
              </a:r>
              <a:r>
                <a:rPr lang="en-US" sz="1400" dirty="0"/>
                <a:t> in a React component</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6"/>
            <p:cNvSpPr/>
            <p:nvPr/>
          </p:nvSpPr>
          <p:spPr bwMode="auto">
            <a:xfrm>
              <a:off x="6017576" y="1174439"/>
              <a:ext cx="350194" cy="275742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490044" y="3425254"/>
            <a:ext cx="3384375" cy="2756316"/>
            <a:chOff x="6017576" y="1174439"/>
            <a:chExt cx="5486400" cy="2757425"/>
          </a:xfrm>
        </p:grpSpPr>
        <p:sp>
          <p:nvSpPr>
            <p:cNvPr id="11" name="Rectangle 5"/>
            <p:cNvSpPr/>
            <p:nvPr/>
          </p:nvSpPr>
          <p:spPr bwMode="auto">
            <a:xfrm>
              <a:off x="6017576" y="1174439"/>
              <a:ext cx="5486400" cy="2757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Angular</a:t>
              </a:r>
              <a:endParaRPr lang="en-US" sz="800" dirty="0">
                <a:gradFill>
                  <a:gsLst>
                    <a:gs pos="0">
                      <a:srgbClr val="FFFFFF"/>
                    </a:gs>
                    <a:gs pos="100000">
                      <a:srgbClr val="FFFFFF"/>
                    </a:gs>
                  </a:gsLst>
                  <a:lin ang="5400000" scaled="0"/>
                </a:gradFill>
                <a:ea typeface="Segoe UI" pitchFamily="34" charset="0"/>
                <a:cs typeface="Segoe UI" pitchFamily="34" charset="0"/>
              </a:endParaRPr>
            </a:p>
            <a:p>
              <a:pPr marL="285750" indent="-285750">
                <a:buFont typeface="Wingdings" panose="05000000000000000000" pitchFamily="2" charset="2"/>
                <a:buChar char="Ø"/>
              </a:pPr>
              <a:r>
                <a:rPr lang="en-US" sz="1400" dirty="0"/>
                <a:t>Load Angular and </a:t>
              </a:r>
              <a:r>
                <a:rPr lang="en-US" sz="1400" dirty="0" err="1"/>
                <a:t>ngOfficeUIFabric</a:t>
              </a:r>
              <a:r>
                <a:rPr lang="en-US" sz="1400" dirty="0"/>
                <a:t> from CDN</a:t>
              </a:r>
            </a:p>
            <a:p>
              <a:pPr marL="285750" indent="-285750">
                <a:buFont typeface="Wingdings" panose="05000000000000000000" pitchFamily="2" charset="2"/>
                <a:buChar char="Ø"/>
              </a:pPr>
              <a:r>
                <a:rPr lang="en-US" sz="1400" dirty="0"/>
                <a:t>Use conditional rendering for one-time web part setup</a:t>
              </a:r>
            </a:p>
            <a:p>
              <a:pPr marL="285750" indent="-285750">
                <a:buFont typeface="Wingdings" panose="05000000000000000000" pitchFamily="2" charset="2"/>
                <a:buChar char="Ø"/>
              </a:pPr>
              <a:r>
                <a:rPr lang="en-US" sz="1400" dirty="0"/>
                <a:t>Pass web </a:t>
              </a:r>
              <a:r>
                <a:rPr lang="en-US" sz="1400" dirty="0" err="1"/>
                <a:t>oart</a:t>
              </a:r>
              <a:r>
                <a:rPr lang="en-US" sz="1400" dirty="0"/>
                <a:t> configuration to Angular and react to configuration changes in the Angular application</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6"/>
            <p:cNvSpPr/>
            <p:nvPr/>
          </p:nvSpPr>
          <p:spPr bwMode="auto">
            <a:xfrm>
              <a:off x="6017576" y="1174439"/>
              <a:ext cx="350194" cy="275742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165090" y="3429658"/>
            <a:ext cx="3384375" cy="2756316"/>
            <a:chOff x="6017576" y="1174439"/>
            <a:chExt cx="5486400" cy="2757425"/>
          </a:xfrm>
        </p:grpSpPr>
        <p:sp>
          <p:nvSpPr>
            <p:cNvPr id="14" name="Rectangle 5"/>
            <p:cNvSpPr/>
            <p:nvPr/>
          </p:nvSpPr>
          <p:spPr bwMode="auto">
            <a:xfrm>
              <a:off x="6017576" y="1174439"/>
              <a:ext cx="5486400"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SP PnP JS Library</a:t>
              </a:r>
            </a:p>
            <a:p>
              <a:pPr marL="285750" indent="-285750">
                <a:buFont typeface="Wingdings" panose="05000000000000000000" pitchFamily="2" charset="2"/>
                <a:buChar char="Ø"/>
              </a:pPr>
              <a:r>
                <a:rPr lang="en-US" sz="1400" dirty="0"/>
                <a:t>Use the SP PnP JS library with SharePoint Framework Client-Side web parts</a:t>
              </a:r>
            </a:p>
            <a:p>
              <a:pPr marL="285750" indent="-285750">
                <a:buFont typeface="Wingdings" panose="05000000000000000000" pitchFamily="2" charset="2"/>
                <a:buChar char="Ø"/>
              </a:pPr>
              <a:r>
                <a:rPr lang="en-US" sz="1400" dirty="0"/>
                <a:t>Configure global request headers and override them for specific requests, as needed</a:t>
              </a:r>
            </a:p>
            <a:p>
              <a:pPr marL="285750" indent="-285750">
                <a:buFont typeface="Wingdings" panose="05000000000000000000" pitchFamily="2" charset="2"/>
                <a:buChar char="Ø"/>
              </a:pPr>
              <a:r>
                <a:rPr lang="en-US" sz="1400" dirty="0"/>
                <a:t>Sort and select the top n items from a list with the fluent API</a:t>
              </a:r>
            </a:p>
            <a:p>
              <a:pPr defTabSz="932037"/>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817342" y="1184386"/>
            <a:ext cx="10732123" cy="2030673"/>
            <a:chOff x="6017576" y="1174439"/>
            <a:chExt cx="17397812" cy="2757425"/>
          </a:xfrm>
        </p:grpSpPr>
        <p:sp>
          <p:nvSpPr>
            <p:cNvPr id="17" name="Rectangle 5"/>
            <p:cNvSpPr/>
            <p:nvPr/>
          </p:nvSpPr>
          <p:spPr bwMode="auto">
            <a:xfrm>
              <a:off x="6017576" y="1174439"/>
              <a:ext cx="17397812"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0" rIns="34280" bIns="34280" rtlCol="0" anchor="ctr" anchorCtr="0"/>
            <a:lstStyle/>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Use </a:t>
              </a:r>
              <a:r>
                <a:rPr lang="en-US" sz="1900" dirty="0" err="1">
                  <a:gradFill>
                    <a:gsLst>
                      <a:gs pos="0">
                        <a:srgbClr val="FFFFFF"/>
                      </a:gs>
                      <a:gs pos="100000">
                        <a:srgbClr val="FFFFFF"/>
                      </a:gs>
                    </a:gsLst>
                    <a:lin ang="5400000" scaled="0"/>
                  </a:gradFill>
                  <a:ea typeface="Segoe UI" pitchFamily="34" charset="0"/>
                  <a:cs typeface="Segoe UI" pitchFamily="34" charset="0"/>
                </a:rPr>
                <a:t>ETags</a:t>
              </a:r>
              <a:r>
                <a:rPr lang="en-US" sz="1900" dirty="0">
                  <a:gradFill>
                    <a:gsLst>
                      <a:gs pos="0">
                        <a:srgbClr val="FFFFFF"/>
                      </a:gs>
                      <a:gs pos="100000">
                        <a:srgbClr val="FFFFFF"/>
                      </a:gs>
                    </a:gsLst>
                    <a:lin ang="5400000" scaled="0"/>
                  </a:gradFill>
                  <a:ea typeface="Segoe UI" pitchFamily="34" charset="0"/>
                  <a:cs typeface="Segoe UI" pitchFamily="34" charset="0"/>
                </a:rPr>
                <a:t> to ensure data integrity when updating and deleting items</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Chain promises when performing multiple asynchronous operations as part of one use case</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Break a chain of promises in case of an error and handling it gracefully</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Retrieve the List Item Entity Type to model items in REST requests</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Optimize REST responses for performance</a:t>
              </a:r>
            </a:p>
          </p:txBody>
        </p:sp>
        <p:sp>
          <p:nvSpPr>
            <p:cNvPr id="18" name="Rectangle 6"/>
            <p:cNvSpPr/>
            <p:nvPr/>
          </p:nvSpPr>
          <p:spPr bwMode="auto">
            <a:xfrm>
              <a:off x="6017576" y="1174439"/>
              <a:ext cx="350194"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9608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CRUD operations with no framework </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8b796c41-22f8-4e5f-a4f6-26e92db7f69d"/>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77FA004-3E97-4AA5-83CB-8AAD2D847A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224</TotalTime>
  <Words>1449</Words>
  <Application>Microsoft Office PowerPoint</Application>
  <PresentationFormat>Custom</PresentationFormat>
  <Paragraphs>216</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Consolas</vt:lpstr>
      <vt:lpstr>Segoe UI</vt:lpstr>
      <vt:lpstr>Segoe UI Light</vt:lpstr>
      <vt:lpstr>Wingdings</vt:lpstr>
      <vt:lpstr>5-30719_SharePoint_Team_Template_Light</vt:lpstr>
      <vt:lpstr>Working with SharePoint Content</vt:lpstr>
      <vt:lpstr>Agenda</vt:lpstr>
      <vt:lpstr>List Item Entity Type Name</vt:lpstr>
      <vt:lpstr>Reading list items</vt:lpstr>
      <vt:lpstr>Creating list items</vt:lpstr>
      <vt:lpstr>Updating list items</vt:lpstr>
      <vt:lpstr>Deleting list items</vt:lpstr>
      <vt:lpstr>Important patterns to follow</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CRUD with no framework</dc:title>
  <dc:subject>&lt;Speech title here&gt;</dc:subject>
  <dc:creator>Vesa Juvonen;Todd Baginski</dc:creator>
  <cp:keywords>SharePoint, PnP</cp:keywords>
  <dc:description>Template: _x000d_
Formatting: _x000d_
Audience Type:</dc:description>
  <cp:lastModifiedBy>Luiz Lu</cp:lastModifiedBy>
  <cp:revision>75</cp:revision>
  <dcterms:created xsi:type="dcterms:W3CDTF">2016-10-24T10:18:28Z</dcterms:created>
  <dcterms:modified xsi:type="dcterms:W3CDTF">2017-03-10T04:46:31Z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